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56" r:id="rId4"/>
    <p:sldId id="259" r:id="rId5"/>
    <p:sldId id="272" r:id="rId6"/>
    <p:sldId id="260" r:id="rId7"/>
    <p:sldId id="261" r:id="rId8"/>
    <p:sldId id="262" r:id="rId9"/>
    <p:sldId id="271" r:id="rId10"/>
    <p:sldId id="263" r:id="rId11"/>
    <p:sldId id="264" r:id="rId12"/>
    <p:sldId id="265" r:id="rId13"/>
    <p:sldId id="266" r:id="rId14"/>
    <p:sldId id="273" r:id="rId15"/>
    <p:sldId id="267" r:id="rId16"/>
    <p:sldId id="268" r:id="rId17"/>
    <p:sldId id="269" r:id="rId18"/>
    <p:sldId id="270" r:id="rId19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1" autoAdjust="0"/>
    <p:restoredTop sz="72712" autoAdjust="0"/>
  </p:normalViewPr>
  <p:slideViewPr>
    <p:cSldViewPr snapToObjects="1">
      <p:cViewPr varScale="1">
        <p:scale>
          <a:sx n="70" d="100"/>
          <a:sy n="70" d="100"/>
        </p:scale>
        <p:origin x="-738" y="-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57" d="100"/>
          <a:sy n="57" d="100"/>
        </p:scale>
        <p:origin x="-2112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45695-B973-4054-9A18-A4EC41F894AD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6E468-50FE-403D-BDA5-FCAF56A220B0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기보네이터를</a:t>
            </a:r>
            <a:r>
              <a:rPr lang="ko-KR" altLang="en-US" dirty="0" smtClean="0"/>
              <a:t> 공부했습니다</a:t>
            </a:r>
            <a:r>
              <a:rPr lang="en-US" altLang="ko-KR" dirty="0" smtClean="0"/>
              <a:t>.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변수선언의</a:t>
            </a:r>
            <a:r>
              <a:rPr lang="ko-KR" altLang="en-US" baseline="0" dirty="0" smtClean="0"/>
              <a:t> 기본은 형태는 이렇게 나타납니다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초기화해주지 않으면 쓰레기데이터가 들어가 문제를 </a:t>
            </a:r>
            <a:r>
              <a:rPr lang="ko-KR" altLang="en-US" baseline="0" dirty="0" err="1" smtClean="0">
                <a:latin typeface="돋움" pitchFamily="50" charset="-127"/>
                <a:ea typeface="돋움" pitchFamily="50" charset="-127"/>
              </a:rPr>
              <a:t>야기할수있기때문에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 초기화를 해줍니다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.  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문장의 끝에 세미콜론을 붙여 컴파일러에게 알려줍니다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. 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그럼 해당 데이터 형식을 </a:t>
            </a:r>
            <a:r>
              <a:rPr lang="ko-KR" altLang="en-US" baseline="0" dirty="0" err="1" smtClean="0">
                <a:latin typeface="돋움" pitchFamily="50" charset="-127"/>
                <a:ea typeface="돋움" pitchFamily="50" charset="-127"/>
              </a:rPr>
              <a:t>위행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 메모리 공간을 할당하고 이공간을 </a:t>
            </a:r>
            <a:r>
              <a:rPr lang="ko-KR" altLang="en-US" baseline="0" dirty="0" err="1" smtClean="0">
                <a:latin typeface="돋움" pitchFamily="50" charset="-127"/>
                <a:ea typeface="돋움" pitchFamily="50" charset="-127"/>
              </a:rPr>
              <a:t>식별자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 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x</a:t>
            </a:r>
            <a:r>
              <a:rPr lang="ko-KR" altLang="en-US" baseline="0" dirty="0" smtClean="0">
                <a:latin typeface="돋움" pitchFamily="50" charset="-127"/>
                <a:ea typeface="돋움" pitchFamily="50" charset="-127"/>
              </a:rPr>
              <a:t>가 사용할 수 있게 해줍니다</a:t>
            </a:r>
            <a:r>
              <a:rPr lang="en-US" altLang="ko-KR" baseline="0" dirty="0" smtClean="0">
                <a:latin typeface="돋움" pitchFamily="50" charset="-127"/>
                <a:ea typeface="돋움" pitchFamily="50" charset="-127"/>
              </a:rPr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baseline="0" noProof="0" dirty="0" smtClean="0"/>
              <a:t>object </a:t>
            </a:r>
            <a:r>
              <a:rPr lang="ko-KR" altLang="en-US" baseline="0" noProof="0" dirty="0" err="1" smtClean="0"/>
              <a:t>형식은값형식의</a:t>
            </a:r>
            <a:r>
              <a:rPr lang="ko-KR" altLang="en-US" baseline="0" noProof="0" dirty="0" smtClean="0"/>
              <a:t> 데이터를 </a:t>
            </a:r>
            <a:r>
              <a:rPr lang="ko-KR" altLang="en-US" baseline="0" noProof="0" dirty="0" err="1" smtClean="0"/>
              <a:t>힙에</a:t>
            </a:r>
            <a:r>
              <a:rPr lang="ko-KR" altLang="en-US" baseline="0" noProof="0" dirty="0" smtClean="0"/>
              <a:t> 저장하기 위한 </a:t>
            </a:r>
            <a:r>
              <a:rPr lang="ko-KR" altLang="en-US" baseline="0" noProof="0" dirty="0" err="1" smtClean="0"/>
              <a:t>박싱기능을</a:t>
            </a:r>
            <a:r>
              <a:rPr lang="ko-KR" altLang="en-US" baseline="0" noProof="0" dirty="0" smtClean="0"/>
              <a:t> 제공한다</a:t>
            </a:r>
            <a:r>
              <a:rPr lang="en-US" altLang="ko-KR" baseline="0" noProof="0" dirty="0" smtClean="0"/>
              <a:t>. </a:t>
            </a:r>
          </a:p>
          <a:p>
            <a:endParaRPr lang="en-US" altLang="ko-KR" baseline="0" noProof="0" dirty="0" smtClean="0"/>
          </a:p>
          <a:p>
            <a:pPr algn="l"/>
            <a:r>
              <a:rPr lang="ko-KR" altLang="en-US" baseline="0" noProof="0" dirty="0" err="1" smtClean="0"/>
              <a:t>힙에있던</a:t>
            </a:r>
            <a:r>
              <a:rPr lang="ko-KR" altLang="en-US" baseline="0" noProof="0" dirty="0" smtClean="0"/>
              <a:t> </a:t>
            </a:r>
            <a:r>
              <a:rPr lang="ko-KR" altLang="en-US" baseline="0" noProof="0" dirty="0" err="1" smtClean="0"/>
              <a:t>값형식데이터를</a:t>
            </a:r>
            <a:r>
              <a:rPr lang="ko-KR" altLang="en-US" baseline="0" noProof="0" dirty="0" smtClean="0"/>
              <a:t> </a:t>
            </a:r>
            <a:r>
              <a:rPr lang="ko-KR" altLang="en-US" baseline="0" noProof="0" dirty="0" err="1" smtClean="0"/>
              <a:t>값형식</a:t>
            </a:r>
            <a:r>
              <a:rPr lang="ko-KR" altLang="en-US" baseline="0" noProof="0" dirty="0" smtClean="0"/>
              <a:t> 객체에 </a:t>
            </a:r>
            <a:r>
              <a:rPr lang="ko-KR" altLang="en-US" baseline="0" noProof="0" dirty="0" err="1" smtClean="0"/>
              <a:t>다시할당하는</a:t>
            </a:r>
            <a:r>
              <a:rPr lang="ko-KR" altLang="en-US" baseline="0" noProof="0" dirty="0" smtClean="0"/>
              <a:t> 경우를 </a:t>
            </a:r>
            <a:r>
              <a:rPr lang="ko-KR" altLang="en-US" baseline="0" noProof="0" dirty="0" err="1" smtClean="0"/>
              <a:t>언박싱이라고</a:t>
            </a:r>
            <a:endParaRPr lang="en-US" altLang="ko-KR" baseline="0" noProof="0" dirty="0" smtClean="0"/>
          </a:p>
          <a:p>
            <a:pPr algn="l"/>
            <a:r>
              <a:rPr lang="ko-KR" altLang="en-US" baseline="0" noProof="0" dirty="0" smtClean="0"/>
              <a:t>합니다</a:t>
            </a:r>
            <a:r>
              <a:rPr lang="en-US" altLang="ko-KR" baseline="0" noProof="0" dirty="0" smtClean="0"/>
              <a:t>.</a:t>
            </a:r>
          </a:p>
          <a:p>
            <a:pPr algn="l"/>
            <a:r>
              <a:rPr lang="en-US" altLang="ko-KR" baseline="0" noProof="0" dirty="0" smtClean="0"/>
              <a:t>a</a:t>
            </a:r>
            <a:r>
              <a:rPr lang="ko-KR" altLang="en-US" baseline="0" noProof="0" dirty="0" smtClean="0"/>
              <a:t>가 </a:t>
            </a:r>
            <a:r>
              <a:rPr lang="en-US" altLang="ko-KR" baseline="0" noProof="0" dirty="0" smtClean="0"/>
              <a:t>20</a:t>
            </a:r>
            <a:r>
              <a:rPr lang="ko-KR" altLang="en-US" baseline="0" noProof="0" dirty="0" smtClean="0"/>
              <a:t>이라고 했을때 </a:t>
            </a:r>
            <a:r>
              <a:rPr lang="en-US" altLang="ko-KR" baseline="0" noProof="0" dirty="0" smtClean="0"/>
              <a:t>20</a:t>
            </a:r>
            <a:r>
              <a:rPr lang="ko-KR" altLang="en-US" baseline="0" noProof="0" dirty="0" smtClean="0"/>
              <a:t>은 박스에 담겨 힘에 저장이 되고 </a:t>
            </a:r>
            <a:r>
              <a:rPr lang="en-US" altLang="ko-KR" baseline="0" noProof="0" dirty="0" smtClean="0"/>
              <a:t>a</a:t>
            </a:r>
            <a:r>
              <a:rPr lang="ko-KR" altLang="en-US" baseline="0" noProof="0" dirty="0" smtClean="0"/>
              <a:t>는 그 힙의 주소를 참조합니다</a:t>
            </a:r>
            <a:r>
              <a:rPr lang="en-US" altLang="ko-KR" baseline="0" noProof="0" dirty="0" smtClean="0"/>
              <a:t>.</a:t>
            </a:r>
          </a:p>
          <a:p>
            <a:pPr algn="l"/>
            <a:r>
              <a:rPr lang="en-US" altLang="ko-KR" baseline="0" noProof="0" dirty="0" smtClean="0"/>
              <a:t>b</a:t>
            </a:r>
            <a:r>
              <a:rPr lang="ko-KR" altLang="en-US" baseline="0" noProof="0" dirty="0" smtClean="0"/>
              <a:t>는 </a:t>
            </a:r>
            <a:r>
              <a:rPr lang="en-US" altLang="ko-KR" baseline="0" noProof="0" dirty="0" smtClean="0"/>
              <a:t>a</a:t>
            </a:r>
            <a:r>
              <a:rPr lang="ko-KR" altLang="en-US" baseline="0" noProof="0" dirty="0" smtClean="0"/>
              <a:t>가 참조하는 메모리로부터 값을복사해서 </a:t>
            </a:r>
            <a:r>
              <a:rPr lang="ko-KR" altLang="en-US" baseline="0" noProof="0" dirty="0" err="1" smtClean="0"/>
              <a:t>스택에</a:t>
            </a:r>
            <a:r>
              <a:rPr lang="ko-KR" altLang="en-US" baseline="0" noProof="0" dirty="0" smtClean="0"/>
              <a:t> 저장합니다</a:t>
            </a:r>
            <a:r>
              <a:rPr lang="en-US" altLang="ko-KR" baseline="0" noProof="0" dirty="0" smtClean="0"/>
              <a:t>.</a:t>
            </a:r>
            <a:r>
              <a:rPr lang="ko-KR" altLang="en-US" baseline="0" noProof="0" dirty="0" smtClean="0"/>
              <a:t>이를 언박싱이라고 한다</a:t>
            </a:r>
            <a:r>
              <a:rPr lang="en-US" altLang="ko-KR" baseline="0" noProof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크기가 </a:t>
            </a:r>
            <a:r>
              <a:rPr lang="ko-KR" altLang="en-US" dirty="0" err="1" smtClean="0"/>
              <a:t>서로다른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정수형식사이의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r>
              <a:rPr lang="ko-KR" altLang="en-US" dirty="0" smtClean="0"/>
              <a:t>크기가 </a:t>
            </a:r>
            <a:r>
              <a:rPr lang="ko-KR" altLang="en-US" dirty="0" err="1" smtClean="0"/>
              <a:t>서로다른</a:t>
            </a:r>
            <a:r>
              <a:rPr lang="ko-KR" altLang="en-US" dirty="0" smtClean="0"/>
              <a:t> 부동소수점형식사이의 변환</a:t>
            </a:r>
            <a:endParaRPr lang="en-US" altLang="ko-KR" dirty="0" smtClean="0"/>
          </a:p>
          <a:p>
            <a:r>
              <a:rPr lang="ko-KR" altLang="en-US" dirty="0" err="1" smtClean="0"/>
              <a:t>부호있는</a:t>
            </a:r>
            <a:r>
              <a:rPr lang="ko-KR" altLang="en-US" dirty="0" smtClean="0"/>
              <a:t> 형식과 </a:t>
            </a:r>
            <a:r>
              <a:rPr lang="ko-KR" altLang="en-US" dirty="0" err="1" smtClean="0"/>
              <a:t>부호없는</a:t>
            </a:r>
            <a:r>
              <a:rPr lang="ko-KR" altLang="en-US" dirty="0" smtClean="0"/>
              <a:t> 형식</a:t>
            </a:r>
            <a:r>
              <a:rPr lang="ko-KR" altLang="en-US" baseline="0" dirty="0" smtClean="0"/>
              <a:t> 사이의 변환</a:t>
            </a:r>
            <a:endParaRPr lang="en-US" altLang="ko-KR" baseline="0" dirty="0" smtClean="0"/>
          </a:p>
          <a:p>
            <a:r>
              <a:rPr lang="ko-KR" altLang="en-US" baseline="0" dirty="0" smtClean="0"/>
              <a:t>부동 소수점 형식과 정수 형식 사이의 변환</a:t>
            </a:r>
            <a:endParaRPr lang="en-US" altLang="ko-KR" baseline="0" dirty="0" smtClean="0"/>
          </a:p>
          <a:p>
            <a:r>
              <a:rPr lang="ko-KR" altLang="en-US" baseline="0" dirty="0" smtClean="0"/>
              <a:t>문자열과 숫자 사이의 변환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크기가 </a:t>
            </a:r>
            <a:r>
              <a:rPr lang="ko-KR" altLang="en-US" dirty="0" err="1" smtClean="0"/>
              <a:t>서로다른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정수형식사이의</a:t>
            </a:r>
            <a:r>
              <a:rPr lang="ko-KR" altLang="en-US" dirty="0" smtClean="0"/>
              <a:t> 변환</a:t>
            </a:r>
            <a:endParaRPr lang="en-US" altLang="ko-KR" dirty="0" smtClean="0"/>
          </a:p>
          <a:p>
            <a:r>
              <a:rPr lang="ko-KR" altLang="en-US" dirty="0" smtClean="0"/>
              <a:t>크기가 </a:t>
            </a:r>
            <a:r>
              <a:rPr lang="ko-KR" altLang="en-US" dirty="0" err="1" smtClean="0"/>
              <a:t>서로다른</a:t>
            </a:r>
            <a:r>
              <a:rPr lang="ko-KR" altLang="en-US" dirty="0" smtClean="0"/>
              <a:t> 부동소수점형식사이의 변환</a:t>
            </a:r>
            <a:endParaRPr lang="en-US" altLang="ko-KR" dirty="0" smtClean="0"/>
          </a:p>
          <a:p>
            <a:r>
              <a:rPr lang="ko-KR" altLang="en-US" dirty="0" err="1" smtClean="0"/>
              <a:t>부호있는</a:t>
            </a:r>
            <a:r>
              <a:rPr lang="ko-KR" altLang="en-US" dirty="0" smtClean="0"/>
              <a:t> 형식과 </a:t>
            </a:r>
            <a:r>
              <a:rPr lang="ko-KR" altLang="en-US" dirty="0" err="1" smtClean="0"/>
              <a:t>부호없는</a:t>
            </a:r>
            <a:r>
              <a:rPr lang="ko-KR" altLang="en-US" dirty="0" smtClean="0"/>
              <a:t> 형식</a:t>
            </a:r>
            <a:r>
              <a:rPr lang="ko-KR" altLang="en-US" baseline="0" dirty="0" smtClean="0"/>
              <a:t> 사이의 변환</a:t>
            </a:r>
            <a:endParaRPr lang="en-US" altLang="ko-KR" baseline="0" dirty="0" smtClean="0"/>
          </a:p>
          <a:p>
            <a:r>
              <a:rPr lang="ko-KR" altLang="en-US" baseline="0" dirty="0" smtClean="0"/>
              <a:t>부동 소수점 형식과 정수 형식 사이의 변환</a:t>
            </a:r>
            <a:endParaRPr lang="en-US" altLang="ko-KR" baseline="0" dirty="0" smtClean="0"/>
          </a:p>
          <a:p>
            <a:r>
              <a:rPr lang="ko-KR" altLang="en-US" baseline="0" dirty="0" smtClean="0"/>
              <a:t>문자열과 숫자 사이의 변환</a:t>
            </a:r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상수는 변수와는 달라 값을 절대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없는 메모리 공간입니다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자료형</a:t>
            </a:r>
            <a:r>
              <a:rPr lang="ko-KR" altLang="en-US" dirty="0" smtClean="0"/>
              <a:t> 앞에</a:t>
            </a:r>
            <a:r>
              <a:rPr lang="en-US" altLang="ko-KR" dirty="0" smtClean="0"/>
              <a:t>const</a:t>
            </a:r>
            <a:r>
              <a:rPr lang="ko-KR" altLang="en-US" dirty="0" smtClean="0"/>
              <a:t>를 붙이고 값을 반드시 지정해 줍니다</a:t>
            </a:r>
            <a:endParaRPr lang="en-US" altLang="ko-KR" dirty="0" smtClean="0"/>
          </a:p>
          <a:p>
            <a:r>
              <a:rPr lang="ko-KR" altLang="en-US" dirty="0" smtClean="0"/>
              <a:t>열거는 같은 종류의 </a:t>
            </a:r>
            <a:r>
              <a:rPr lang="ko-KR" altLang="en-US" dirty="0" err="1" smtClean="0"/>
              <a:t>다른값을</a:t>
            </a:r>
            <a:r>
              <a:rPr lang="ko-KR" altLang="en-US" dirty="0" smtClean="0"/>
              <a:t> 갖는 상수를 </a:t>
            </a:r>
            <a:r>
              <a:rPr lang="ko-KR" altLang="en-US" dirty="0" err="1" smtClean="0"/>
              <a:t>선언할때</a:t>
            </a:r>
            <a:r>
              <a:rPr lang="ko-KR" altLang="en-US" dirty="0" smtClean="0"/>
              <a:t> 사용합니다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 </a:t>
            </a:r>
            <a:r>
              <a:rPr lang="ko-KR" altLang="en-US" dirty="0" err="1" smtClean="0"/>
              <a:t>이런거</a:t>
            </a:r>
            <a:endParaRPr lang="en-US" altLang="ko-KR" dirty="0" smtClean="0"/>
          </a:p>
          <a:p>
            <a:r>
              <a:rPr lang="ko-KR" altLang="en-US" dirty="0" smtClean="0"/>
              <a:t>얘네가 </a:t>
            </a:r>
            <a:r>
              <a:rPr lang="ko-KR" altLang="en-US" dirty="0" err="1" smtClean="0"/>
              <a:t>좋은점은</a:t>
            </a:r>
            <a:r>
              <a:rPr lang="ko-KR" altLang="en-US" dirty="0" smtClean="0"/>
              <a:t> 알아서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중복되지 않은 값으로 번호를 매겨줍니다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물론 내가 </a:t>
            </a:r>
            <a:r>
              <a:rPr lang="ko-KR" altLang="en-US" dirty="0" err="1" smtClean="0"/>
              <a:t>선언할수도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nullable</a:t>
            </a:r>
            <a:r>
              <a:rPr lang="ko-KR" altLang="en-US" dirty="0" smtClean="0"/>
              <a:t>은 어떠한 값도 가지지 않은 변수가 피료할때 사용한다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선언시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?</a:t>
            </a:r>
            <a:r>
              <a:rPr lang="ko-KR" altLang="en-US" baseline="0" dirty="0" smtClean="0"/>
              <a:t>만 붙여주면 됩ㄴ디ㅏ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그럼 </a:t>
            </a:r>
            <a:r>
              <a:rPr lang="en-US" altLang="ko-KR" baseline="0" dirty="0" smtClean="0"/>
              <a:t>null</a:t>
            </a:r>
            <a:r>
              <a:rPr lang="ko-KR" altLang="en-US" baseline="0" dirty="0" smtClean="0"/>
              <a:t>이어도 괜찮음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원래 </a:t>
            </a:r>
            <a:r>
              <a:rPr lang="en-US" altLang="ko-KR" baseline="0" dirty="0" err="1" smtClean="0"/>
              <a:t>int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null</a:t>
            </a:r>
            <a:r>
              <a:rPr lang="ko-KR" altLang="en-US" baseline="0" dirty="0" smtClean="0"/>
              <a:t>값을 가질 수 없는 </a:t>
            </a:r>
            <a:r>
              <a:rPr lang="ko-KR" altLang="en-US" baseline="0" dirty="0" err="1" smtClean="0"/>
              <a:t>데이터형이라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저렇게해줘야힘</a:t>
            </a:r>
            <a:endParaRPr lang="en-US" altLang="ko-KR" baseline="0" dirty="0" smtClean="0"/>
          </a:p>
          <a:p>
            <a:r>
              <a:rPr lang="en-US" altLang="ko-KR" baseline="0" dirty="0" err="1" smtClean="0"/>
              <a:t>var</a:t>
            </a:r>
            <a:r>
              <a:rPr lang="ko-KR" altLang="en-US" baseline="0" dirty="0" smtClean="0"/>
              <a:t>은 선언하면 일단 데이터를 할당하면 알아서 형식을 지정해주고 무조건 초기화해줘야야함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그리고 지역변수로만 사용할 수 </a:t>
            </a:r>
            <a:r>
              <a:rPr lang="ko-KR" altLang="en-US" baseline="0" dirty="0" err="1" smtClean="0"/>
              <a:t>있ㅇㅡㅁ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메모리 </a:t>
            </a:r>
            <a:r>
              <a:rPr lang="ko-KR" altLang="en-US" baseline="0" dirty="0" err="1" smtClean="0"/>
              <a:t>영역에는스택과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힙이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스택은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lifo</a:t>
            </a:r>
            <a:r>
              <a:rPr lang="ko-KR" altLang="en-US" baseline="0" dirty="0" smtClean="0"/>
              <a:t>구조로 </a:t>
            </a:r>
            <a:r>
              <a:rPr lang="ko-KR" altLang="en-US" baseline="0" dirty="0" err="1" smtClean="0"/>
              <a:t>먼저들어온것이</a:t>
            </a:r>
            <a:r>
              <a:rPr lang="ko-KR" altLang="en-US" baseline="0" dirty="0" smtClean="0"/>
              <a:t> 아래로 나중에 </a:t>
            </a:r>
            <a:r>
              <a:rPr lang="ko-KR" altLang="en-US" baseline="0" dirty="0" err="1" smtClean="0"/>
              <a:t>들어온것이</a:t>
            </a:r>
            <a:r>
              <a:rPr lang="ko-KR" altLang="en-US" baseline="0" dirty="0" smtClean="0"/>
              <a:t> 위로 쌓여 나중에 들어온 것부터 걷혀나가는 방식입니다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코드블록안에서</a:t>
            </a:r>
            <a:r>
              <a:rPr lang="ko-KR" altLang="en-US" baseline="0" dirty="0" smtClean="0"/>
              <a:t> 생성된 모든 </a:t>
            </a:r>
            <a:r>
              <a:rPr lang="ko-KR" altLang="en-US" baseline="0" dirty="0" err="1" smtClean="0"/>
              <a:t>값형식은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스택에</a:t>
            </a:r>
            <a:r>
              <a:rPr lang="ko-KR" altLang="en-US" baseline="0" dirty="0" smtClean="0"/>
              <a:t> 저장되고 </a:t>
            </a:r>
            <a:r>
              <a:rPr lang="ko-KR" altLang="en-US" baseline="0" dirty="0" err="1" smtClean="0"/>
              <a:t>코드블록이끝나면</a:t>
            </a:r>
            <a:r>
              <a:rPr lang="ko-KR" altLang="en-US" baseline="0" dirty="0" smtClean="0"/>
              <a:t> 제거된다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힙은</a:t>
            </a:r>
            <a:r>
              <a:rPr lang="ko-KR" altLang="en-US" baseline="0" dirty="0" smtClean="0"/>
              <a:t> 코드블록이 끝나는 시점과 관계없이 데이터가 유지되고 데이터를 스스로 제거하는 대신 </a:t>
            </a:r>
            <a:r>
              <a:rPr lang="ko-KR" altLang="en-US" baseline="0" dirty="0" err="1" smtClean="0"/>
              <a:t>가비지컬렉터가</a:t>
            </a:r>
            <a:r>
              <a:rPr lang="ko-KR" altLang="en-US" baseline="0" dirty="0" smtClean="0"/>
              <a:t> 쓰지 않는 데이터를 수거합니다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</a:t>
            </a:r>
            <a:r>
              <a:rPr lang="ko-KR" altLang="en-US" baseline="0" dirty="0" smtClean="0"/>
              <a:t> 데이터를 선언하면 </a:t>
            </a:r>
            <a:r>
              <a:rPr lang="ko-KR" altLang="en-US" baseline="0" dirty="0" err="1" smtClean="0"/>
              <a:t>스택에</a:t>
            </a:r>
            <a:r>
              <a:rPr lang="ko-KR" altLang="en-US" baseline="0" dirty="0" smtClean="0"/>
              <a:t> 순서대로 쌓이게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코드블록에서 생성된 </a:t>
            </a:r>
            <a:r>
              <a:rPr lang="ko-KR" altLang="en-US" baseline="0" dirty="0" err="1" smtClean="0"/>
              <a:t>값형식</a:t>
            </a:r>
            <a:r>
              <a:rPr lang="ko-KR" altLang="en-US" baseline="0" dirty="0" smtClean="0"/>
              <a:t> 변수들은 </a:t>
            </a:r>
            <a:r>
              <a:rPr lang="en-US" altLang="ko-KR" baseline="0" dirty="0" smtClean="0"/>
              <a:t>}</a:t>
            </a:r>
            <a:r>
              <a:rPr lang="ko-KR" altLang="en-US" baseline="0" dirty="0" smtClean="0"/>
              <a:t>을 ㅁ만나면 메모리에서 제거됩니다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값형식데이터들은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값형식데이터들은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err="1" smtClean="0"/>
              <a:t>값형식데이터들은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참조형식의 변수는 </a:t>
            </a:r>
            <a:r>
              <a:rPr lang="ko-KR" altLang="en-US" baseline="0" dirty="0" err="1" smtClean="0"/>
              <a:t>힙과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스택을</a:t>
            </a:r>
            <a:r>
              <a:rPr lang="ko-KR" altLang="en-US" baseline="0" dirty="0" smtClean="0"/>
              <a:t> 함께 이용하는데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힙영역에는</a:t>
            </a:r>
            <a:r>
              <a:rPr lang="ko-KR" altLang="en-US" baseline="0" dirty="0" smtClean="0"/>
              <a:t> 데이터를 저장하고 </a:t>
            </a:r>
            <a:r>
              <a:rPr lang="ko-KR" altLang="en-US" baseline="0" dirty="0" err="1" smtClean="0"/>
              <a:t>스택영역에는</a:t>
            </a:r>
            <a:r>
              <a:rPr lang="ko-KR" altLang="en-US" baseline="0" dirty="0" smtClean="0"/>
              <a:t> 저장되어있는 </a:t>
            </a:r>
            <a:r>
              <a:rPr lang="ko-KR" altLang="en-US" baseline="0" dirty="0" err="1" smtClean="0"/>
              <a:t>힙</a:t>
            </a:r>
            <a:r>
              <a:rPr lang="ko-KR" altLang="en-US" baseline="0" dirty="0" smtClean="0"/>
              <a:t> 메모리의 주소를 저장합니다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데이터를 실제로 저장하는 대신 실제 데이터가 저장되어있는 메모리의 주소를 참조한다고 해서 참조형식입니다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참조형식데이터들은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참조형식데이터들은 </a:t>
            </a:r>
            <a:r>
              <a:rPr lang="ko-KR" altLang="en-US" baseline="0" dirty="0" err="1" smtClean="0"/>
              <a:t>이런것들이</a:t>
            </a:r>
            <a:r>
              <a:rPr lang="ko-KR" altLang="en-US" baseline="0" dirty="0" smtClean="0"/>
              <a:t>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모든 데이터 형식들은 자동으로</a:t>
            </a:r>
            <a:r>
              <a:rPr lang="en-US" altLang="ko-KR" baseline="0" dirty="0" err="1" smtClean="0"/>
              <a:t>obkect</a:t>
            </a:r>
            <a:r>
              <a:rPr lang="ko-KR" altLang="en-US" baseline="0" dirty="0" smtClean="0"/>
              <a:t>로부터 </a:t>
            </a:r>
            <a:r>
              <a:rPr lang="ko-KR" altLang="en-US" baseline="0" dirty="0" err="1" smtClean="0"/>
              <a:t>상속받게했다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는 어떤 형식의 데이터라도 담아 처리할수았다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16E468-50FE-403D-BDA5-FCAF56A220B0}" type="slidenum">
              <a:rPr lang="ko-KR" altLang="en-US" smtClean="0"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0AA10-E509-40A1-A168-1F37D8682B45}" type="datetimeFigureOut">
              <a:rPr lang="ko-KR" altLang="en-US" smtClean="0"/>
              <a:t>2020-07-22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BC3B2C-A1AC-437F-8CCA-06885EA7B0C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31840" y="98757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</a:t>
            </a:r>
            <a:endParaRPr lang="en-US" altLang="ko-KR" dirty="0" smtClean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문자열데이터형식</a:t>
            </a:r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pic>
        <p:nvPicPr>
          <p:cNvPr id="9217" name="Picture 1" descr="C:\Users\User\Pictures\Screenshots\스크린샷(2).png"/>
          <p:cNvPicPr>
            <a:picLocks noChangeAspect="1" noChangeArrowheads="1"/>
          </p:cNvPicPr>
          <p:nvPr/>
        </p:nvPicPr>
        <p:blipFill>
          <a:blip r:embed="rId3" cstate="print"/>
          <a:srcRect l="4389" t="24457" r="86834" b="57599"/>
          <a:stretch>
            <a:fillRect/>
          </a:stretch>
        </p:blipFill>
        <p:spPr bwMode="auto">
          <a:xfrm>
            <a:off x="683568" y="2859782"/>
            <a:ext cx="2880320" cy="1656184"/>
          </a:xfrm>
          <a:prstGeom prst="rect">
            <a:avLst/>
          </a:prstGeom>
          <a:noFill/>
        </p:spPr>
      </p:pic>
      <p:pic>
        <p:nvPicPr>
          <p:cNvPr id="9218" name="Picture 2" descr="C:\Users\User\Pictures\Screenshots\스크린샷(2).png"/>
          <p:cNvPicPr>
            <a:picLocks noChangeAspect="1" noChangeArrowheads="1"/>
          </p:cNvPicPr>
          <p:nvPr/>
        </p:nvPicPr>
        <p:blipFill>
          <a:blip r:embed="rId3" cstate="print"/>
          <a:srcRect l="18070" t="19504" r="75785" b="69574"/>
          <a:stretch>
            <a:fillRect/>
          </a:stretch>
        </p:blipFill>
        <p:spPr bwMode="auto">
          <a:xfrm>
            <a:off x="5292080" y="2283718"/>
            <a:ext cx="2016224" cy="10081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1419622"/>
            <a:ext cx="10070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object a = 20;</a:t>
            </a:r>
          </a:p>
        </p:txBody>
      </p:sp>
      <p:pic>
        <p:nvPicPr>
          <p:cNvPr id="7169" name="Picture 1" descr="C:\Users\User\Pictures\Screenshots\스크린샷(4).png"/>
          <p:cNvPicPr>
            <a:picLocks noChangeAspect="1" noChangeArrowheads="1"/>
          </p:cNvPicPr>
          <p:nvPr/>
        </p:nvPicPr>
        <p:blipFill>
          <a:blip r:embed="rId3" cstate="print"/>
          <a:srcRect l="4472" t="26526" r="87189" b="45327"/>
          <a:stretch>
            <a:fillRect/>
          </a:stretch>
        </p:blipFill>
        <p:spPr bwMode="auto">
          <a:xfrm>
            <a:off x="2195736" y="1635646"/>
            <a:ext cx="2736304" cy="2597870"/>
          </a:xfrm>
          <a:prstGeom prst="rect">
            <a:avLst/>
          </a:prstGeom>
          <a:noFill/>
        </p:spPr>
      </p:pic>
      <p:pic>
        <p:nvPicPr>
          <p:cNvPr id="7170" name="Picture 2" descr="C:\Users\User\Pictures\Screenshots\스크린샷(4).png"/>
          <p:cNvPicPr>
            <a:picLocks noChangeAspect="1" noChangeArrowheads="1"/>
          </p:cNvPicPr>
          <p:nvPr/>
        </p:nvPicPr>
        <p:blipFill>
          <a:blip r:embed="rId3" cstate="print"/>
          <a:srcRect l="14581" t="29647" r="79494" b="57090"/>
          <a:stretch>
            <a:fillRect/>
          </a:stretch>
        </p:blipFill>
        <p:spPr bwMode="auto">
          <a:xfrm>
            <a:off x="5508104" y="1995686"/>
            <a:ext cx="1944216" cy="12241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형식 바꾸기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55576" y="804069"/>
            <a:ext cx="2505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크기가 서로 다른 정수 형식 사이의 변환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5436096" y="1050290"/>
            <a:ext cx="2935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크기가 서로 다른 부동 소수점 형식 사이의 변환</a:t>
            </a:r>
            <a:endParaRPr lang="ko-KR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3147814"/>
            <a:ext cx="3409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부호 있는 정수 형식과 부호 없는 정수 형식 사이의 변환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580112" y="3147814"/>
            <a:ext cx="2634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부동 소수점 형식과 정수 형식 사이의 변환</a:t>
            </a:r>
            <a:endParaRPr lang="ko-KR" altLang="en-US" sz="1000" dirty="0"/>
          </a:p>
        </p:txBody>
      </p:sp>
      <p:pic>
        <p:nvPicPr>
          <p:cNvPr id="5121" name="Picture 1" descr="C:\Users\User\Pictures\Screenshots\스크린샷(10).png"/>
          <p:cNvPicPr>
            <a:picLocks noChangeAspect="1" noChangeArrowheads="1"/>
          </p:cNvPicPr>
          <p:nvPr/>
        </p:nvPicPr>
        <p:blipFill>
          <a:blip r:embed="rId3" cstate="print"/>
          <a:srcRect l="4480" t="23825" r="83012" b="53089"/>
          <a:stretch>
            <a:fillRect/>
          </a:stretch>
        </p:blipFill>
        <p:spPr bwMode="auto">
          <a:xfrm>
            <a:off x="278243" y="1050290"/>
            <a:ext cx="4104456" cy="2130800"/>
          </a:xfrm>
          <a:prstGeom prst="rect">
            <a:avLst/>
          </a:prstGeom>
          <a:noFill/>
        </p:spPr>
      </p:pic>
      <p:pic>
        <p:nvPicPr>
          <p:cNvPr id="5122" name="Picture 2" descr="C:\Users\User\Pictures\Screenshots\스크린샷(11).png"/>
          <p:cNvPicPr>
            <a:picLocks noChangeAspect="1" noChangeArrowheads="1"/>
          </p:cNvPicPr>
          <p:nvPr/>
        </p:nvPicPr>
        <p:blipFill>
          <a:blip r:embed="rId4" cstate="print"/>
          <a:srcRect l="4646" t="23876" r="79335" b="46704"/>
          <a:stretch>
            <a:fillRect/>
          </a:stretch>
        </p:blipFill>
        <p:spPr bwMode="auto">
          <a:xfrm>
            <a:off x="5184576" y="1362346"/>
            <a:ext cx="3456384" cy="1785468"/>
          </a:xfrm>
          <a:prstGeom prst="rect">
            <a:avLst/>
          </a:prstGeom>
          <a:noFill/>
        </p:spPr>
      </p:pic>
      <p:pic>
        <p:nvPicPr>
          <p:cNvPr id="5123" name="Picture 3" descr="C:\Users\User\Pictures\Screenshots\스크린샷(12).png"/>
          <p:cNvPicPr>
            <a:picLocks noChangeAspect="1" noChangeArrowheads="1"/>
          </p:cNvPicPr>
          <p:nvPr/>
        </p:nvPicPr>
        <p:blipFill>
          <a:blip r:embed="rId5" cstate="print"/>
          <a:srcRect l="4608" t="25067" r="87931" b="59690"/>
          <a:stretch>
            <a:fillRect/>
          </a:stretch>
        </p:blipFill>
        <p:spPr bwMode="auto">
          <a:xfrm>
            <a:off x="5292080" y="3402398"/>
            <a:ext cx="2791403" cy="1604062"/>
          </a:xfrm>
          <a:prstGeom prst="rect">
            <a:avLst/>
          </a:prstGeom>
          <a:noFill/>
        </p:spPr>
      </p:pic>
      <p:pic>
        <p:nvPicPr>
          <p:cNvPr id="5124" name="Picture 4" descr="C:\Users\User\Pictures\Screenshots\스크린샷(13).png"/>
          <p:cNvPicPr>
            <a:picLocks noChangeAspect="1" noChangeArrowheads="1"/>
          </p:cNvPicPr>
          <p:nvPr/>
        </p:nvPicPr>
        <p:blipFill>
          <a:blip r:embed="rId6" cstate="print"/>
          <a:srcRect l="4534" t="24557" r="85071" b="54831"/>
          <a:stretch>
            <a:fillRect/>
          </a:stretch>
        </p:blipFill>
        <p:spPr bwMode="auto">
          <a:xfrm>
            <a:off x="467544" y="3402398"/>
            <a:ext cx="3121876" cy="174110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데이터 형식 바꾸기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55576" y="3795886"/>
            <a:ext cx="17299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문자열과 숫자 사이의 변환</a:t>
            </a:r>
            <a:endParaRPr lang="ko-KR" altLang="en-US" sz="10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상수와 열거 형식</a:t>
            </a:r>
            <a:endParaRPr lang="ko-KR" altLang="en-US"/>
          </a:p>
        </p:txBody>
      </p:sp>
      <p:pic>
        <p:nvPicPr>
          <p:cNvPr id="3073" name="Picture 1" descr="C:\Users\User\Pictures\Screenshots\스크린샷(3).png"/>
          <p:cNvPicPr>
            <a:picLocks noChangeAspect="1" noChangeArrowheads="1"/>
          </p:cNvPicPr>
          <p:nvPr/>
        </p:nvPicPr>
        <p:blipFill>
          <a:blip r:embed="rId3" cstate="print"/>
          <a:srcRect l="3730" t="21845" r="81787" b="57090"/>
          <a:stretch>
            <a:fillRect/>
          </a:stretch>
        </p:blipFill>
        <p:spPr bwMode="auto">
          <a:xfrm>
            <a:off x="323528" y="1851670"/>
            <a:ext cx="4752528" cy="1944216"/>
          </a:xfrm>
          <a:prstGeom prst="rect">
            <a:avLst/>
          </a:prstGeom>
          <a:noFill/>
        </p:spPr>
      </p:pic>
      <p:pic>
        <p:nvPicPr>
          <p:cNvPr id="3074" name="Picture 2" descr="C:\Users\User\Pictures\Screenshots\스크린샷(3).png"/>
          <p:cNvPicPr>
            <a:picLocks noChangeAspect="1" noChangeArrowheads="1"/>
          </p:cNvPicPr>
          <p:nvPr/>
        </p:nvPicPr>
        <p:blipFill>
          <a:blip r:embed="rId3" cstate="print"/>
          <a:srcRect l="19749" t="17939" r="74326" b="69578"/>
          <a:stretch>
            <a:fillRect/>
          </a:stretch>
        </p:blipFill>
        <p:spPr bwMode="auto">
          <a:xfrm>
            <a:off x="5364088" y="2211710"/>
            <a:ext cx="1944216" cy="11521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43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Nullable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var</a:t>
            </a:r>
            <a:endParaRPr lang="en-US" altLang="ko-KR" dirty="0" smtClean="0"/>
          </a:p>
        </p:txBody>
      </p:sp>
      <p:pic>
        <p:nvPicPr>
          <p:cNvPr id="2049" name="Picture 1" descr="C:\Users\User\Pictures\Screenshots\스크린샷(5).png"/>
          <p:cNvPicPr>
            <a:picLocks noChangeAspect="1" noChangeArrowheads="1"/>
          </p:cNvPicPr>
          <p:nvPr/>
        </p:nvPicPr>
        <p:blipFill>
          <a:blip r:embed="rId3" cstate="print"/>
          <a:srcRect l="17335" t="24966" r="76521" b="64112"/>
          <a:stretch>
            <a:fillRect/>
          </a:stretch>
        </p:blipFill>
        <p:spPr bwMode="auto">
          <a:xfrm>
            <a:off x="6228184" y="987574"/>
            <a:ext cx="2016224" cy="1008112"/>
          </a:xfrm>
          <a:prstGeom prst="rect">
            <a:avLst/>
          </a:prstGeom>
          <a:noFill/>
        </p:spPr>
      </p:pic>
      <p:pic>
        <p:nvPicPr>
          <p:cNvPr id="2050" name="Picture 2" descr="C:\Users\User\Pictures\Screenshots\스크린샷(5).png"/>
          <p:cNvPicPr>
            <a:picLocks noChangeAspect="1" noChangeArrowheads="1"/>
          </p:cNvPicPr>
          <p:nvPr/>
        </p:nvPicPr>
        <p:blipFill>
          <a:blip r:embed="rId3" cstate="print"/>
          <a:srcRect l="4608" t="24966" r="88370" b="57090"/>
          <a:stretch>
            <a:fillRect/>
          </a:stretch>
        </p:blipFill>
        <p:spPr bwMode="auto">
          <a:xfrm>
            <a:off x="827584" y="843558"/>
            <a:ext cx="2304256" cy="1656184"/>
          </a:xfrm>
          <a:prstGeom prst="rect">
            <a:avLst/>
          </a:prstGeom>
          <a:noFill/>
        </p:spPr>
      </p:pic>
      <p:pic>
        <p:nvPicPr>
          <p:cNvPr id="2051" name="Picture 3" descr="C:\Users\User\Pictures\Screenshots\스크린샷(6).png"/>
          <p:cNvPicPr>
            <a:picLocks noChangeAspect="1" noChangeArrowheads="1"/>
          </p:cNvPicPr>
          <p:nvPr/>
        </p:nvPicPr>
        <p:blipFill>
          <a:blip r:embed="rId4" cstate="print"/>
          <a:srcRect l="17840" t="24186" r="73382" b="67232"/>
          <a:stretch>
            <a:fillRect/>
          </a:stretch>
        </p:blipFill>
        <p:spPr bwMode="auto">
          <a:xfrm>
            <a:off x="6012160" y="3147814"/>
            <a:ext cx="2880320" cy="792088"/>
          </a:xfrm>
          <a:prstGeom prst="rect">
            <a:avLst/>
          </a:prstGeom>
          <a:noFill/>
        </p:spPr>
      </p:pic>
      <p:pic>
        <p:nvPicPr>
          <p:cNvPr id="2052" name="Picture 4" descr="C:\Users\User\Pictures\Screenshots\스크린샷(6).png"/>
          <p:cNvPicPr>
            <a:picLocks noChangeAspect="1" noChangeArrowheads="1"/>
          </p:cNvPicPr>
          <p:nvPr/>
        </p:nvPicPr>
        <p:blipFill>
          <a:blip r:embed="rId4" cstate="print"/>
          <a:srcRect l="4608" t="26526" r="83542" b="55530"/>
          <a:stretch>
            <a:fillRect/>
          </a:stretch>
        </p:blipFill>
        <p:spPr bwMode="auto">
          <a:xfrm>
            <a:off x="395536" y="2931790"/>
            <a:ext cx="3888432" cy="1656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문자열 다루기</a:t>
            </a:r>
            <a:endParaRPr lang="en-US" altLang="ko-KR" dirty="0" smtClean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55576" y="555526"/>
          <a:ext cx="7992888" cy="3033019"/>
        </p:xfrm>
        <a:graphic>
          <a:graphicData uri="http://schemas.openxmlformats.org/drawingml/2006/table">
            <a:tbl>
              <a:tblPr/>
              <a:tblGrid>
                <a:gridCol w="1539856"/>
                <a:gridCol w="6453032"/>
              </a:tblGrid>
              <a:tr h="247949">
                <a:tc>
                  <a:txBody>
                    <a:bodyPr/>
                    <a:lstStyle/>
                    <a:p>
                      <a:r>
                        <a:rPr lang="ko-KR" altLang="en-US" sz="1000" b="1" dirty="0" err="1"/>
                        <a:t>메소드</a:t>
                      </a:r>
                      <a:endParaRPr lang="ko-KR" altLang="en-US" sz="1000" b="1" dirty="0"/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설명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IndexOf()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 내에서 찾고자 하는 문자 또는 문자열의 위치를 찾는다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6707">
                <a:tc>
                  <a:txBody>
                    <a:bodyPr/>
                    <a:lstStyle/>
                    <a:p>
                      <a:r>
                        <a:rPr lang="en-US" sz="1000"/>
                        <a:t>LastIndexOf()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 내에서 찾고자 하는 문자 또는 문자열의 위치를 뒤에서부터 찾는다</a:t>
                      </a:r>
                      <a:r>
                        <a:rPr lang="en-US" altLang="ko-KR" sz="1000"/>
                        <a:t>.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StartsWith()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문자열이 지정된 문자열로 시작하는지 평가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EndsWith()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문자열이 지정된 문자열로 끝나는지 평가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07914">
                <a:tc>
                  <a:txBody>
                    <a:bodyPr/>
                    <a:lstStyle/>
                    <a:p>
                      <a:r>
                        <a:rPr lang="en-US" sz="1000"/>
                        <a:t>Contains()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문자열이 지정된 문자열을 포함하는지 평가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76707">
                <a:tc>
                  <a:txBody>
                    <a:bodyPr/>
                    <a:lstStyle/>
                    <a:p>
                      <a:r>
                        <a:rPr lang="en-US" sz="1000"/>
                        <a:t>Replace()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문자열에서 지정된 문자열이 다른 지정된 문자열로 모두 </a:t>
                      </a:r>
                      <a:r>
                        <a:rPr lang="ko-KR" altLang="en-US" sz="1000" dirty="0" err="1"/>
                        <a:t>바귄</a:t>
                      </a:r>
                      <a:r>
                        <a:rPr lang="ko-KR" altLang="en-US" sz="1000" dirty="0"/>
                        <a:t> 새 문자열을 반환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pic>
        <p:nvPicPr>
          <p:cNvPr id="1026" name="Picture 2" descr="C:\Users\User\Pictures\Screenshots\스크린샷(8).png"/>
          <p:cNvPicPr>
            <a:picLocks noChangeAspect="1" noChangeArrowheads="1"/>
          </p:cNvPicPr>
          <p:nvPr/>
        </p:nvPicPr>
        <p:blipFill>
          <a:blip r:embed="rId2" cstate="print"/>
          <a:srcRect l="4544" t="20285" r="69674" b="35245"/>
          <a:stretch>
            <a:fillRect/>
          </a:stretch>
        </p:blipFill>
        <p:spPr bwMode="auto">
          <a:xfrm>
            <a:off x="323528" y="627534"/>
            <a:ext cx="8460432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1079612" y="1447739"/>
          <a:ext cx="6984776" cy="2248022"/>
        </p:xfrm>
        <a:graphic>
          <a:graphicData uri="http://schemas.openxmlformats.org/drawingml/2006/table">
            <a:tbl>
              <a:tblPr/>
              <a:tblGrid>
                <a:gridCol w="1181974"/>
                <a:gridCol w="5802802"/>
              </a:tblGrid>
              <a:tr h="258626">
                <a:tc>
                  <a:txBody>
                    <a:bodyPr/>
                    <a:lstStyle/>
                    <a:p>
                      <a:r>
                        <a:rPr lang="ko-KR" altLang="en-US" sz="1000" b="1" dirty="0" err="1"/>
                        <a:t>메소드</a:t>
                      </a:r>
                      <a:endParaRPr lang="ko-KR" altLang="en-US" sz="1000" b="1" dirty="0"/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설명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ToLower()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모든 대문자를 소문자로 바꾼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 dirty="0" err="1"/>
                        <a:t>ToUpper</a:t>
                      </a:r>
                      <a:r>
                        <a:rPr lang="en-US" sz="1000" dirty="0"/>
                        <a:t>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모든 소문자를 대문자로 바꾼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348133">
                <a:tc>
                  <a:txBody>
                    <a:bodyPr/>
                    <a:lstStyle/>
                    <a:p>
                      <a:r>
                        <a:rPr lang="en-US" sz="1000"/>
                        <a:t>insert()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문자열의 지정된 위치에 지정한 문자열이 삽입된 새 </a:t>
                      </a:r>
                      <a:r>
                        <a:rPr lang="ko-KR" altLang="en-US" sz="1000" dirty="0" err="1"/>
                        <a:t>문자얄을</a:t>
                      </a:r>
                      <a:r>
                        <a:rPr lang="ko-KR" altLang="en-US" sz="1000" dirty="0"/>
                        <a:t>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8133">
                <a:tc>
                  <a:txBody>
                    <a:bodyPr/>
                    <a:lstStyle/>
                    <a:p>
                      <a:r>
                        <a:rPr lang="en-US" sz="1000"/>
                        <a:t>Remove()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지정된 위치로부터 지정된 수만큼의 문자가 삭제된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Trim()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앞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뒤에 있는 공백을 삭제한 새 문자열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TrimStart()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현재 문자열의 앞에 있는 공백을 삭제한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58626">
                <a:tc>
                  <a:txBody>
                    <a:bodyPr/>
                    <a:lstStyle/>
                    <a:p>
                      <a:r>
                        <a:rPr lang="en-US" sz="1000"/>
                        <a:t>TrimEnd()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현재 문자열의 뒤에 있는 공백을 삭제한 새 문자열을 반환</a:t>
                      </a:r>
                    </a:p>
                  </a:txBody>
                  <a:tcPr marL="90219" marR="90219" marT="41639" marB="41639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88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문자열 다루기</a:t>
            </a:r>
            <a:endParaRPr lang="en-US" altLang="ko-KR" dirty="0" smtClean="0"/>
          </a:p>
        </p:txBody>
      </p:sp>
      <p:pic>
        <p:nvPicPr>
          <p:cNvPr id="37891" name="Picture 3" descr="C:\Users\User\Pictures\Screenshots\스크린샷(9).png"/>
          <p:cNvPicPr>
            <a:picLocks noChangeAspect="1" noChangeArrowheads="1"/>
          </p:cNvPicPr>
          <p:nvPr/>
        </p:nvPicPr>
        <p:blipFill>
          <a:blip r:embed="rId2" cstate="print"/>
          <a:srcRect l="4500" t="19504" r="74326" b="56310"/>
          <a:stretch>
            <a:fillRect/>
          </a:stretch>
        </p:blipFill>
        <p:spPr bwMode="auto">
          <a:xfrm>
            <a:off x="467544" y="1347614"/>
            <a:ext cx="8068952" cy="25922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548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60232" y="21397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04248" y="29317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값형식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4248" y="32918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참조형식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76256" y="357986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문자열함수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76256" y="264375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/>
              <a:t>스택과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변수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6136" y="2859782"/>
            <a:ext cx="2664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데이터</a:t>
            </a:r>
            <a:endParaRPr lang="ko-KR" altLang="en-US" sz="1000" dirty="0"/>
          </a:p>
        </p:txBody>
      </p:sp>
      <p:grpSp>
        <p:nvGrpSpPr>
          <p:cNvPr id="30" name="그룹 29"/>
          <p:cNvGrpSpPr/>
          <p:nvPr/>
        </p:nvGrpSpPr>
        <p:grpSpPr>
          <a:xfrm>
            <a:off x="2483768" y="1808262"/>
            <a:ext cx="3672408" cy="1526976"/>
            <a:chOff x="2483768" y="2340918"/>
            <a:chExt cx="3672408" cy="1526976"/>
          </a:xfrm>
        </p:grpSpPr>
        <p:sp>
          <p:nvSpPr>
            <p:cNvPr id="6" name="TextBox 5"/>
            <p:cNvSpPr txBox="1"/>
            <p:nvPr/>
          </p:nvSpPr>
          <p:spPr>
            <a:xfrm>
              <a:off x="3699005" y="2340918"/>
              <a:ext cx="1745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 err="1" smtClean="0"/>
                <a:t>int</a:t>
              </a:r>
              <a:r>
                <a:rPr lang="en-US" altLang="ko-KR" sz="2400" dirty="0" smtClean="0"/>
                <a:t> x = 10 ;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83768" y="3363838"/>
              <a:ext cx="8707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데이터 형식</a:t>
              </a:r>
              <a:endParaRPr lang="en-US" altLang="ko-KR" sz="1000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203848" y="3579862"/>
              <a:ext cx="14670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err="1" smtClean="0"/>
                <a:t>식별자</a:t>
              </a:r>
              <a:r>
                <a:rPr lang="ko-KR" altLang="en-US" sz="1000" dirty="0" smtClean="0"/>
                <a:t> </a:t>
              </a:r>
              <a:r>
                <a:rPr lang="en-US" altLang="ko-KR" sz="1000" dirty="0" smtClean="0"/>
                <a:t>( </a:t>
              </a:r>
              <a:r>
                <a:rPr lang="ko-KR" altLang="en-US" sz="1000" dirty="0" smtClean="0"/>
                <a:t>변수의 이름</a:t>
              </a:r>
              <a:r>
                <a:rPr lang="en-US" altLang="ko-KR" sz="1000" dirty="0"/>
                <a:t> </a:t>
              </a:r>
              <a:r>
                <a:rPr lang="en-US" altLang="ko-KR" sz="1000" dirty="0" smtClean="0"/>
                <a:t>)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 flipH="1">
              <a:off x="4788024" y="3579862"/>
              <a:ext cx="100811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대입 연산자</a:t>
              </a:r>
              <a:endParaRPr lang="ko-KR" altLang="en-US" sz="1000" dirty="0"/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4788024" y="2643758"/>
              <a:ext cx="1368152" cy="1224136"/>
              <a:chOff x="4932040" y="3435846"/>
              <a:chExt cx="1368152" cy="1224136"/>
            </a:xfrm>
          </p:grpSpPr>
          <p:sp>
            <p:nvSpPr>
              <p:cNvPr id="11" name="원호 10"/>
              <p:cNvSpPr/>
              <p:nvPr/>
            </p:nvSpPr>
            <p:spPr>
              <a:xfrm>
                <a:off x="4932040" y="3435846"/>
                <a:ext cx="1296144" cy="1224136"/>
              </a:xfrm>
              <a:prstGeom prst="arc">
                <a:avLst>
                  <a:gd name="adj1" fmla="val 16200000"/>
                  <a:gd name="adj2" fmla="val 21414946"/>
                </a:avLst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 rot="10800000">
                <a:off x="6156176" y="4011910"/>
                <a:ext cx="144016" cy="14401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 flipH="1">
              <a:off x="2915816" y="2643758"/>
              <a:ext cx="1368152" cy="1224136"/>
              <a:chOff x="4932040" y="3435846"/>
              <a:chExt cx="1368152" cy="1224136"/>
            </a:xfrm>
          </p:grpSpPr>
          <p:sp>
            <p:nvSpPr>
              <p:cNvPr id="22" name="원호 21"/>
              <p:cNvSpPr/>
              <p:nvPr/>
            </p:nvSpPr>
            <p:spPr>
              <a:xfrm>
                <a:off x="4932040" y="3435846"/>
                <a:ext cx="1296144" cy="1224136"/>
              </a:xfrm>
              <a:prstGeom prst="arc">
                <a:avLst>
                  <a:gd name="adj1" fmla="val 16200000"/>
                  <a:gd name="adj2" fmla="val 21414946"/>
                </a:avLst>
              </a:prstGeom>
              <a:ln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이등변 삼각형 22"/>
              <p:cNvSpPr/>
              <p:nvPr/>
            </p:nvSpPr>
            <p:spPr>
              <a:xfrm rot="10800000">
                <a:off x="6156176" y="4011910"/>
                <a:ext cx="144016" cy="144016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8" name="구부러진 연결선 27"/>
            <p:cNvCxnSpPr/>
            <p:nvPr/>
          </p:nvCxnSpPr>
          <p:spPr>
            <a:xfrm rot="16200000" flipH="1">
              <a:off x="4463988" y="2967794"/>
              <a:ext cx="792088" cy="43204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구부러진 연결선 28"/>
            <p:cNvCxnSpPr/>
            <p:nvPr/>
          </p:nvCxnSpPr>
          <p:spPr>
            <a:xfrm rot="5400000">
              <a:off x="3743908" y="2967794"/>
              <a:ext cx="792088" cy="432048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스택과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힙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스택과</a:t>
            </a:r>
            <a:r>
              <a:rPr lang="ko-KR" altLang="en-US" dirty="0" smtClean="0"/>
              <a:t> 값 형식</a:t>
            </a:r>
            <a:endParaRPr lang="ko-KR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정수계열형식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971600" y="993877"/>
          <a:ext cx="7136917" cy="3155747"/>
        </p:xfrm>
        <a:graphic>
          <a:graphicData uri="http://schemas.openxmlformats.org/drawingml/2006/table">
            <a:tbl>
              <a:tblPr/>
              <a:tblGrid>
                <a:gridCol w="862348"/>
                <a:gridCol w="3240360"/>
                <a:gridCol w="909973"/>
                <a:gridCol w="2124236"/>
              </a:tblGrid>
              <a:tr h="34743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데이터 형식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설명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/>
                        <a:t>크기</a:t>
                      </a:r>
                      <a:r>
                        <a:rPr lang="en-US" altLang="ko-KR" sz="1000" b="1" dirty="0"/>
                        <a:t>(</a:t>
                      </a:r>
                      <a:r>
                        <a:rPr lang="ko-KR" altLang="en-US" sz="1000" b="1" dirty="0"/>
                        <a:t>바이트</a:t>
                      </a:r>
                      <a:r>
                        <a:rPr lang="en-US" altLang="ko-KR" sz="1000" b="1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/>
                        <a:t>담을수</a:t>
                      </a:r>
                      <a:r>
                        <a:rPr lang="ko-KR" altLang="en-US" sz="1000" b="1" dirty="0"/>
                        <a:t> 있는 값의 범위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byte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부호 없는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1 (8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0 - 255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sbyte</a:t>
                      </a:r>
                      <a:endParaRPr lang="en-US" sz="1000" dirty="0"/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signed byte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1 (8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-128 - 127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short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 (16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-32,786 - 32,767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0616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ushort</a:t>
                      </a:r>
                      <a:endParaRPr lang="en-US" sz="1000" dirty="0"/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unsigned short </a:t>
                      </a:r>
                      <a:r>
                        <a:rPr lang="ko-KR" altLang="en-US" sz="1000" dirty="0" err="1"/>
                        <a:t>부호없는</a:t>
                      </a:r>
                      <a:r>
                        <a:rPr lang="ko-KR" altLang="en-US" sz="1000" dirty="0"/>
                        <a:t>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 (16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0 - 65,535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309537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int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4 (32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-2,147,483,648 - 2,147,483,647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98961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uint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unsigned </a:t>
                      </a:r>
                      <a:r>
                        <a:rPr lang="en-US" sz="1000" dirty="0" err="1"/>
                        <a:t>int</a:t>
                      </a:r>
                      <a:r>
                        <a:rPr lang="en-US" sz="1000" dirty="0"/>
                        <a:t> </a:t>
                      </a:r>
                      <a:r>
                        <a:rPr lang="ko-KR" altLang="en-US" sz="1000" dirty="0" err="1"/>
                        <a:t>부호없는</a:t>
                      </a:r>
                      <a:r>
                        <a:rPr lang="ko-KR" altLang="en-US" sz="1000" dirty="0"/>
                        <a:t>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4 (32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0 - 4,294,967,295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88385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long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8 (64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-922,337,203,685,477,508 - 922,337,203,685,,477,507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0837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ulong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unsigned long </a:t>
                      </a:r>
                      <a:r>
                        <a:rPr lang="ko-KR" altLang="en-US" sz="1000"/>
                        <a:t>부호 없는 정수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8 (64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0 - 18,447,744,073,709,551,615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char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/>
                        <a:t>유니코드 문자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/>
                        <a:t>2 (16</a:t>
                      </a:r>
                      <a:r>
                        <a:rPr lang="ko-KR" altLang="en-US" sz="1000"/>
                        <a:t>비트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marL="69224" marR="69224" marT="31950" marB="319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  <a:t/>
            </a:r>
            <a:br>
              <a:rPr kumimoji="1" lang="ko-KR" altLang="ko-KR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charset="-127"/>
                <a:ea typeface="굴림" charset="-127"/>
                <a:cs typeface="굴림" charset="-127"/>
              </a:rPr>
            </a:b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charset="-127"/>
              <a:ea typeface="굴림" charset="-127"/>
              <a:cs typeface="굴림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부동소수점형식 </a:t>
            </a:r>
            <a:r>
              <a:rPr lang="en-US" altLang="ko-KR" dirty="0" smtClean="0"/>
              <a:t>/ Decimal </a:t>
            </a:r>
            <a:r>
              <a:rPr lang="ko-KR" altLang="en-US" dirty="0" smtClean="0"/>
              <a:t>형식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704006" y="1707654"/>
          <a:ext cx="7735989" cy="1728192"/>
        </p:xfrm>
        <a:graphic>
          <a:graphicData uri="http://schemas.openxmlformats.org/drawingml/2006/table">
            <a:tbl>
              <a:tblPr/>
              <a:tblGrid>
                <a:gridCol w="936104"/>
                <a:gridCol w="3949586"/>
                <a:gridCol w="1014095"/>
                <a:gridCol w="1836204"/>
              </a:tblGrid>
              <a:tr h="273697"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데이터 형식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설명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/>
                        <a:t>크기 </a:t>
                      </a:r>
                      <a:r>
                        <a:rPr lang="en-US" altLang="ko-KR" sz="1000" b="1"/>
                        <a:t>(</a:t>
                      </a:r>
                      <a:r>
                        <a:rPr lang="ko-KR" altLang="en-US" sz="1000" b="1"/>
                        <a:t>바이트</a:t>
                      </a:r>
                      <a:r>
                        <a:rPr lang="en-US" altLang="ko-KR" sz="1000" b="1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1" dirty="0"/>
                        <a:t>범위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6383">
                <a:tc>
                  <a:txBody>
                    <a:bodyPr/>
                    <a:lstStyle/>
                    <a:p>
                      <a:r>
                        <a:rPr lang="en-US" sz="1000" dirty="0"/>
                        <a:t>float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/>
                        <a:t>단일 정밀도 부동 소수점 형식</a:t>
                      </a:r>
                      <a:r>
                        <a:rPr lang="en-US" altLang="ko-KR" sz="1000"/>
                        <a:t>(7</a:t>
                      </a:r>
                      <a:r>
                        <a:rPr lang="ko-KR" altLang="en-US" sz="1000"/>
                        <a:t>개의 자릿수만 다룰 수 있음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4 (32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-3.402823e38 ~ 3.402823e38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sz="1000" dirty="0"/>
                        <a:t>double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복수 정밀도 부동 소수점 형식</a:t>
                      </a:r>
                      <a:r>
                        <a:rPr lang="en-US" altLang="ko-KR" sz="1000" dirty="0"/>
                        <a:t>(15~16</a:t>
                      </a:r>
                      <a:r>
                        <a:rPr lang="ko-KR" altLang="en-US" sz="1000" dirty="0"/>
                        <a:t>개의 자릿수를 다룰 수 있음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8 (64</a:t>
                      </a:r>
                      <a:r>
                        <a:rPr lang="ko-KR" altLang="en-US" sz="1000" dirty="0"/>
                        <a:t>비트</a:t>
                      </a:r>
                      <a:r>
                        <a:rPr lang="en-US" altLang="ko-KR" sz="10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-1.79769313486232e308 ~ 1.79769313486232e308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504056"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decimal</a:t>
                      </a:r>
                      <a:endParaRPr lang="en-US" sz="1000" dirty="0"/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29</a:t>
                      </a:r>
                      <a:r>
                        <a:rPr lang="ko-KR" altLang="en-US" sz="1000" dirty="0" smtClean="0"/>
                        <a:t>자리 데이터를 표현할 수 있는 소수 형식</a:t>
                      </a:r>
                    </a:p>
                    <a:p>
                      <a:endParaRPr lang="en-US" altLang="ko-KR" sz="1000" dirty="0"/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16 (128</a:t>
                      </a:r>
                      <a:r>
                        <a:rPr lang="ko-KR" altLang="en-US" sz="1000" dirty="0" smtClean="0"/>
                        <a:t>비트</a:t>
                      </a:r>
                      <a:r>
                        <a:rPr lang="en-US" altLang="ko-KR" sz="1000" dirty="0" smtClean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1.0 X 10e-28 ~ 7.9 X 10e28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3" descr="C:\Users\User\Pictures\Screenshots\스크린샷(7).png"/>
          <p:cNvPicPr>
            <a:picLocks noChangeAspect="1" noChangeArrowheads="1"/>
          </p:cNvPicPr>
          <p:nvPr/>
        </p:nvPicPr>
        <p:blipFill>
          <a:blip r:embed="rId3" cstate="print"/>
          <a:srcRect l="17227" t="23743" r="75970" b="68455"/>
          <a:stretch>
            <a:fillRect/>
          </a:stretch>
        </p:blipFill>
        <p:spPr bwMode="auto">
          <a:xfrm>
            <a:off x="5292080" y="3795886"/>
            <a:ext cx="2232248" cy="720080"/>
          </a:xfrm>
          <a:prstGeom prst="rect">
            <a:avLst/>
          </a:prstGeom>
          <a:noFill/>
        </p:spPr>
      </p:pic>
      <p:pic>
        <p:nvPicPr>
          <p:cNvPr id="15361" name="Picture 1" descr="C:\Users\User\Pictures\Screenshots\스크린샷(7).png"/>
          <p:cNvPicPr>
            <a:picLocks noChangeAspect="1" noChangeArrowheads="1"/>
          </p:cNvPicPr>
          <p:nvPr/>
        </p:nvPicPr>
        <p:blipFill>
          <a:blip r:embed="rId3" cstate="print"/>
          <a:srcRect l="4608" t="26303" r="83542" b="56533"/>
          <a:stretch>
            <a:fillRect/>
          </a:stretch>
        </p:blipFill>
        <p:spPr bwMode="auto">
          <a:xfrm>
            <a:off x="1547664" y="3559324"/>
            <a:ext cx="3888432" cy="158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논리형식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691680" y="843558"/>
          <a:ext cx="5782945" cy="621792"/>
        </p:xfrm>
        <a:graphic>
          <a:graphicData uri="http://schemas.openxmlformats.org/drawingml/2006/table">
            <a:tbl>
              <a:tblPr/>
              <a:tblGrid>
                <a:gridCol w="1210945"/>
                <a:gridCol w="1524000"/>
                <a:gridCol w="1524000"/>
                <a:gridCol w="1524000"/>
              </a:tblGrid>
              <a:tr h="310896"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데이터 형식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설명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크기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1" dirty="0"/>
                        <a:t>범위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10896">
                <a:tc>
                  <a:txBody>
                    <a:bodyPr/>
                    <a:lstStyle/>
                    <a:p>
                      <a:r>
                        <a:rPr lang="en-US" sz="1400"/>
                        <a:t>bool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/>
                        <a:t>논리 형식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1 (8</a:t>
                      </a:r>
                      <a:r>
                        <a:rPr lang="ko-KR" altLang="en-US" sz="1400" dirty="0"/>
                        <a:t>비트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True, False</a:t>
                      </a:r>
                    </a:p>
                  </a:txBody>
                  <a:tcPr marL="99060" marR="9906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749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힙과</a:t>
            </a:r>
            <a:r>
              <a:rPr lang="ko-KR" altLang="en-US" dirty="0" smtClean="0"/>
              <a:t> 참조형식</a:t>
            </a:r>
            <a:endParaRPr lang="ko-KR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837</Words>
  <Application>Microsoft Office PowerPoint</Application>
  <PresentationFormat>화면 슬라이드 쇼(16:9)</PresentationFormat>
  <Paragraphs>179</Paragraphs>
  <Slides>18</Slides>
  <Notes>14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60</cp:revision>
  <dcterms:created xsi:type="dcterms:W3CDTF">2020-07-21T23:19:19Z</dcterms:created>
  <dcterms:modified xsi:type="dcterms:W3CDTF">2020-07-22T08:41:06Z</dcterms:modified>
</cp:coreProperties>
</file>